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4500" cy="9931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86" d="100"/>
          <a:sy n="86" d="100"/>
        </p:scale>
        <p:origin x="3648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C1D9-8A39-4F28-858E-98C587D39B01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BD8C8-D804-48BE-92F6-016827B785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70B68-DC86-429E-B1CE-F8B8172D4A5C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9797-6655-41BE-865E-560EB4B9ED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25543-0F7F-4863-9910-7BC44032C032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A9CE-3093-459F-9B40-70200E35B5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2DF50-A5D3-424B-B817-3BAFEAA3031D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FD98-5011-4970-BC35-8E0D81211D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91DA8-E9D2-49E6-B14F-D703778D5830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77F9-8A6E-45C4-A4E8-14B58EB0D0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4C1D2-76BA-40EA-B4FC-8D1FFBD0E986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E612B-13D2-46A6-ABE2-BCAAF23BBB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6C42A-BD08-4BF2-AAC9-14C76FA4CF38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99327-B5C6-427F-8DDB-FDAD4943A9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04CBA-FB4F-4DE6-8FF5-4ABEF43812CB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C604-5F61-48F8-AD12-DDB30B2CF9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16BC7-9D35-4BC7-AED3-D6D4877E4D2A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29921-9997-45CA-92EB-93292240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92629-3F45-408D-8EB6-813FA47E1DAA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8F38B-E22A-4945-B0CB-0DA61028C2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A032A-0361-4DCA-9F4C-7AD8F8C235DB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E84B1-AB79-460C-98C5-99D400CE73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A61362-97E0-4D9D-A3EE-A8FCD3036736}" type="datetimeFigureOut">
              <a:rPr lang="pl-PL"/>
              <a:pPr>
                <a:defRPr/>
              </a:pPr>
              <a:t>16.03.2022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DD0F65-1331-4F20-B9D5-E24E59EF9D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krutacja@thalesgroup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tha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33056" y="0"/>
            <a:ext cx="2636912" cy="639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1" name="pole tekstowe 6"/>
          <p:cNvSpPr txBox="1">
            <a:spLocks noChangeArrowheads="1"/>
          </p:cNvSpPr>
          <p:nvPr/>
        </p:nvSpPr>
        <p:spPr bwMode="auto">
          <a:xfrm>
            <a:off x="24584" y="2894697"/>
            <a:ext cx="6788792" cy="564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sz="800" dirty="0" err="1">
                <a:latin typeface="EurostilePl" pitchFamily="50" charset="0"/>
              </a:rPr>
              <a:t>Thales</a:t>
            </a:r>
            <a:r>
              <a:rPr lang="pl-PL" sz="800" dirty="0">
                <a:latin typeface="EurostilePl" pitchFamily="50" charset="0"/>
              </a:rPr>
              <a:t> jest światowym liderem w zakresie dostarczania systemów bezpieczeństwa dla transportu naziemnego, przestrzeni powietrznej, działalności obronnej oraz transakcji elektronicznych. W zakresie transportu kolejowego Thales jest jednym z czołowych dostawców systemów automatyki kolejowej i liderem we wdrażaniu ETCS zapewniając automatyzację sterowania ruchem pociągów przy zachowaniu maksimum bezpieczeństwa transportu, pasażerów i towarów. </a:t>
            </a:r>
          </a:p>
          <a:p>
            <a:pPr algn="just"/>
            <a:r>
              <a:rPr lang="pl-PL" sz="800" dirty="0">
                <a:latin typeface="EurostilePl" pitchFamily="50" charset="0"/>
              </a:rPr>
              <a:t>W Polsce Thales skutecznie wspiera rozwój sieci kolejowych jako lider w zakresie automatyki kolejowej oraz rozwija nowe obszary biznesu oferując zaawansowane technologicznie rozwiązania dla wojska, branży lotniczej, transportu, telekomunikacji oraz sektora publicznego.  </a:t>
            </a:r>
          </a:p>
          <a:p>
            <a:pPr algn="just"/>
            <a:endParaRPr lang="pl-PL" sz="800" dirty="0">
              <a:latin typeface="EurostilePl" pitchFamily="50" charset="0"/>
            </a:endParaRPr>
          </a:p>
          <a:p>
            <a:pPr algn="just"/>
            <a:r>
              <a:rPr lang="pl-PL" sz="800" dirty="0">
                <a:latin typeface="EurostilePl" pitchFamily="50" charset="0"/>
              </a:rPr>
              <a:t>Aktualnie Thales Polska sp. z o.o. poszukuje osoby do pracy na stanowisku:</a:t>
            </a:r>
          </a:p>
          <a:p>
            <a:pPr algn="just"/>
            <a:endParaRPr lang="pl-PL" sz="800" dirty="0">
              <a:latin typeface="EurostilePl" pitchFamily="50" charset="0"/>
            </a:endParaRPr>
          </a:p>
          <a:p>
            <a:pPr algn="ctr"/>
            <a:r>
              <a:rPr lang="pl-PL" sz="1050" b="1" dirty="0"/>
              <a:t>(staż) Inżynier ds. </a:t>
            </a:r>
            <a:r>
              <a:rPr lang="pl-PL" sz="1050" b="1"/>
              <a:t>Rozwoju - Software IXL </a:t>
            </a:r>
          </a:p>
          <a:p>
            <a:pPr algn="ctr"/>
            <a:r>
              <a:rPr lang="pl-PL" sz="900">
                <a:cs typeface="Arial" charset="0"/>
              </a:rPr>
              <a:t>Miejsce </a:t>
            </a:r>
            <a:r>
              <a:rPr lang="pl-PL" sz="900" dirty="0">
                <a:cs typeface="Arial" charset="0"/>
              </a:rPr>
              <a:t>pracy: Warszawa</a:t>
            </a:r>
          </a:p>
          <a:p>
            <a:endParaRPr lang="pl-PL" sz="800" b="1" dirty="0">
              <a:cs typeface="Arial" charset="0"/>
            </a:endParaRPr>
          </a:p>
          <a:p>
            <a:r>
              <a:rPr lang="pl-PL" sz="800" b="1" dirty="0">
                <a:cs typeface="Arial" charset="0"/>
              </a:rPr>
              <a:t>Cel stanowiska: </a:t>
            </a:r>
            <a:r>
              <a:rPr lang="pl-PL" sz="800" dirty="0">
                <a:cs typeface="Arial" charset="0"/>
              </a:rPr>
              <a:t>staż w zespole projektowym przygotowania danych aplikacyjnych</a:t>
            </a:r>
          </a:p>
          <a:p>
            <a:endParaRPr lang="pl-PL" sz="800" dirty="0">
              <a:cs typeface="Arial" charset="0"/>
            </a:endParaRPr>
          </a:p>
          <a:p>
            <a:r>
              <a:rPr lang="pl-PL" sz="800" b="1" dirty="0"/>
              <a:t>Zadania na stanowisku: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800" dirty="0"/>
              <a:t>analiza planów schematycznych sterowania ruchem kolejowym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800" dirty="0"/>
              <a:t>przygotowanie oprogramowania aplikacyjnego urządzeń </a:t>
            </a:r>
            <a:r>
              <a:rPr lang="pl-PL" sz="800" dirty="0" err="1"/>
              <a:t>Thales</a:t>
            </a:r>
            <a:r>
              <a:rPr lang="pl-PL" sz="800" dirty="0"/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800" dirty="0"/>
              <a:t>archiwizacja dokumentacji</a:t>
            </a:r>
          </a:p>
          <a:p>
            <a:endParaRPr lang="pl-PL" sz="800" dirty="0"/>
          </a:p>
          <a:p>
            <a:pPr algn="just"/>
            <a:r>
              <a:rPr lang="pl-PL" sz="800" b="1" dirty="0">
                <a:cs typeface="Arial" charset="0"/>
              </a:rPr>
              <a:t>Wymagania: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pl-PL" sz="800" dirty="0">
                <a:cs typeface="Arial" charset="0"/>
              </a:rPr>
              <a:t>wykształcenie </a:t>
            </a:r>
            <a:r>
              <a:rPr lang="pl-PL" sz="800" dirty="0"/>
              <a:t>Inżynierskie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pl-PL" sz="800" dirty="0"/>
              <a:t>znajomość architektury komputerowych systemów sterowania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pl-PL" sz="800" dirty="0"/>
              <a:t>znajomość podstawy sterowania ruchem kolejowym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pl-PL" sz="800" dirty="0"/>
              <a:t>umiejętność czytania planów schematycznych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pl-PL" sz="800" dirty="0"/>
              <a:t>obsługa Windows / Pakietu Office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pl-PL" sz="800" dirty="0"/>
              <a:t>(mile widziane) znajomość przepisów kolejowych Ie-4 ; Ir-1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pl-PL" sz="800" dirty="0"/>
              <a:t>(mile widziane) podstawy konfiguracji sieci IP</a:t>
            </a:r>
          </a:p>
          <a:p>
            <a:pPr algn="just"/>
            <a:endParaRPr lang="pl-PL" sz="800" dirty="0"/>
          </a:p>
          <a:p>
            <a:pPr algn="just"/>
            <a:endParaRPr lang="pl-PL" sz="800" dirty="0"/>
          </a:p>
          <a:p>
            <a:r>
              <a:rPr lang="pl-PL" sz="800" b="1" dirty="0">
                <a:cs typeface="Arial" charset="0"/>
              </a:rPr>
              <a:t>Oferujemy:</a:t>
            </a:r>
            <a:endParaRPr lang="pl-PL" sz="800" dirty="0">
              <a:cs typeface="Arial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l-PL" sz="800" dirty="0">
                <a:cs typeface="Arial" charset="0"/>
              </a:rPr>
              <a:t>płatny staż , celem nabycia doświadczenia przy projektowaniu urządzeń, konfigurowaniu oprogramowania urządzeń </a:t>
            </a:r>
            <a:r>
              <a:rPr lang="pl-PL" sz="800" dirty="0"/>
              <a:t>sterowania ruchem kolejowym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800" dirty="0">
                <a:cs typeface="Arial" charset="0"/>
              </a:rPr>
              <a:t>możliwość praktycznego zapoznania z procesem projektowym w rozumieniu prawa budowlanego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800" dirty="0">
                <a:cs typeface="Arial" charset="0"/>
              </a:rPr>
              <a:t>praca w zespole projektantów i inżynierów (różne dziedziny techniczne)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800" dirty="0">
                <a:cs typeface="Arial" charset="0"/>
              </a:rPr>
              <a:t>możliwość zatrudnienia po odbyciu stażu</a:t>
            </a:r>
          </a:p>
          <a:p>
            <a:r>
              <a:rPr lang="pl-PL" sz="800" dirty="0">
                <a:latin typeface="EurostilePl" pitchFamily="50" charset="0"/>
              </a:rPr>
              <a:t> </a:t>
            </a:r>
          </a:p>
          <a:p>
            <a:endParaRPr lang="pl-PL" sz="800" dirty="0">
              <a:solidFill>
                <a:schemeClr val="tx1">
                  <a:lumMod val="95000"/>
                  <a:lumOff val="5000"/>
                </a:schemeClr>
              </a:solidFill>
              <a:latin typeface="EurostilePl" pitchFamily="50" charset="0"/>
              <a:cs typeface="Arial" charset="0"/>
            </a:endParaRPr>
          </a:p>
          <a:p>
            <a:endParaRPr lang="pl-PL" sz="800" dirty="0">
              <a:solidFill>
                <a:schemeClr val="tx1">
                  <a:lumMod val="95000"/>
                  <a:lumOff val="5000"/>
                </a:schemeClr>
              </a:solidFill>
              <a:latin typeface="EurostilePl" pitchFamily="50" charset="0"/>
              <a:cs typeface="Arial" charset="0"/>
            </a:endParaRPr>
          </a:p>
          <a:p>
            <a:r>
              <a:rPr lang="pl-PL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EurostilePl" pitchFamily="50" charset="0"/>
                <a:cs typeface="Arial" charset="0"/>
              </a:rPr>
              <a:t>Osoby zainteresowane ofertą prosimy o przesyłanie CV na adres: </a:t>
            </a:r>
            <a:r>
              <a:rPr lang="pl-PL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EurostilePl" pitchFamily="50" charset="0"/>
                <a:cs typeface="Arial" charset="0"/>
                <a:hlinkClick r:id="rId3"/>
              </a:rPr>
              <a:t>rekrutacja@thalesgroup.com</a:t>
            </a:r>
            <a:endParaRPr lang="pl-PL" sz="800" dirty="0">
              <a:solidFill>
                <a:schemeClr val="tx1">
                  <a:lumMod val="95000"/>
                  <a:lumOff val="5000"/>
                </a:schemeClr>
              </a:solidFill>
              <a:latin typeface="EurostilePl" pitchFamily="50" charset="0"/>
              <a:cs typeface="Arial" charset="0"/>
            </a:endParaRPr>
          </a:p>
          <a:p>
            <a:endParaRPr lang="pl-PL" sz="800" dirty="0">
              <a:solidFill>
                <a:schemeClr val="tx1">
                  <a:lumMod val="95000"/>
                  <a:lumOff val="5000"/>
                </a:schemeClr>
              </a:solidFill>
              <a:latin typeface="EurostilePl" pitchFamily="50" charset="0"/>
              <a:cs typeface="Arial" charset="0"/>
            </a:endParaRPr>
          </a:p>
          <a:p>
            <a:endParaRPr lang="pl-PL" sz="800" dirty="0">
              <a:latin typeface="EurostilePl" pitchFamily="50" charset="0"/>
              <a:cs typeface="Arial" charset="0"/>
            </a:endParaRPr>
          </a:p>
          <a:p>
            <a:endParaRPr lang="pl-PL" sz="800" dirty="0">
              <a:latin typeface="EurostilePl" pitchFamily="50" charset="0"/>
              <a:cs typeface="Arial" charset="0"/>
            </a:endParaRPr>
          </a:p>
          <a:p>
            <a:endParaRPr lang="pl-PL" sz="800" dirty="0">
              <a:latin typeface="EurostilePl" pitchFamily="50" charset="0"/>
              <a:cs typeface="Arial" charset="0"/>
            </a:endParaRPr>
          </a:p>
          <a:p>
            <a:pPr algn="just"/>
            <a:r>
              <a:rPr lang="pl-PL" sz="600" dirty="0">
                <a:latin typeface="EurostilePl" pitchFamily="50" charset="0"/>
                <a:cs typeface="Arial" charset="0"/>
              </a:rPr>
              <a:t>Prosimy o dopisanie następującej klauzuli: „Wyrażam zgodę na przetwarzanie moich danych osobowych przez firmę Thales Polska sp. z o.o. z siedzibą w Warszawie  przy ul. gen. Józefa Zajączka 9 dla potrzeb niezbędnych do realizacji procesu rekrutacyjnego, zgodnie z przepisami ustawy z 29.08.1997 o ochronie danych osobowych (Dz. U. z 2002 r. Nr 101, poz. 926 z </a:t>
            </a:r>
            <a:r>
              <a:rPr lang="pl-PL" sz="600" dirty="0" err="1">
                <a:latin typeface="EurostilePl" pitchFamily="50" charset="0"/>
                <a:cs typeface="Arial" charset="0"/>
              </a:rPr>
              <a:t>póź</a:t>
            </a:r>
            <a:r>
              <a:rPr lang="pl-PL" sz="600" dirty="0">
                <a:latin typeface="EurostilePl" pitchFamily="50" charset="0"/>
                <a:cs typeface="Arial" charset="0"/>
              </a:rPr>
              <a:t>. zm.)“. Przyjmuję do wiadomości, że przysługuje mi prawo wglądu do treści moich danych oraz ich poprawiania.</a:t>
            </a:r>
          </a:p>
          <a:p>
            <a:pPr algn="just"/>
            <a:r>
              <a:rPr lang="pl-PL" sz="600" dirty="0">
                <a:latin typeface="EurostilePl" pitchFamily="50" charset="0"/>
                <a:cs typeface="Arial" charset="0"/>
              </a:rPr>
              <a:t>Uprzejmie informujemy, że skontaktujemy się jedynie z wybranymi kandydatami.</a:t>
            </a:r>
            <a:r>
              <a:rPr lang="pl-PL" sz="900" dirty="0">
                <a:latin typeface="EurostilePl" pitchFamily="50" charset="0"/>
                <a:cs typeface="Arial" charset="0"/>
              </a:rPr>
              <a:t>		</a:t>
            </a:r>
          </a:p>
        </p:txBody>
      </p:sp>
      <p:cxnSp>
        <p:nvCxnSpPr>
          <p:cNvPr id="21" name="Łącznik prosty 20"/>
          <p:cNvCxnSpPr/>
          <p:nvPr/>
        </p:nvCxnSpPr>
        <p:spPr>
          <a:xfrm>
            <a:off x="3714750" y="611188"/>
            <a:ext cx="3143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 rot="16200000" flipV="1">
            <a:off x="3393281" y="286544"/>
            <a:ext cx="357188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 rot="10800000">
            <a:off x="0" y="250825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 rot="10800000">
            <a:off x="3429000" y="8929688"/>
            <a:ext cx="3429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0" y="8675688"/>
            <a:ext cx="3143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 rot="16200000" flipV="1">
            <a:off x="3159918" y="8660607"/>
            <a:ext cx="252413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Prostokąt 12"/>
          <p:cNvSpPr>
            <a:spLocks noChangeArrowheads="1"/>
          </p:cNvSpPr>
          <p:nvPr/>
        </p:nvSpPr>
        <p:spPr bwMode="auto">
          <a:xfrm>
            <a:off x="549275" y="8675688"/>
            <a:ext cx="228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rgbClr val="0070C0"/>
                </a:solidFill>
                <a:latin typeface="EurostilePl" pitchFamily="50" charset="0"/>
              </a:rPr>
              <a:t> www.thalesgroup.com</a:t>
            </a:r>
            <a:endParaRPr lang="pl-PL" sz="1400" dirty="0">
              <a:solidFill>
                <a:srgbClr val="0070C0"/>
              </a:solidFill>
            </a:endParaRPr>
          </a:p>
        </p:txBody>
      </p:sp>
      <p:pic>
        <p:nvPicPr>
          <p:cNvPr id="30" name="Obraz 29" descr="Together W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785786"/>
            <a:ext cx="6858000" cy="20580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361</Words>
  <Application>Microsoft Office PowerPoint</Application>
  <PresentationFormat>Pokaz na ekranie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EurostilePl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akraupe</dc:creator>
  <cp:lastModifiedBy>Anna PAWLOWSKA</cp:lastModifiedBy>
  <cp:revision>206</cp:revision>
  <dcterms:created xsi:type="dcterms:W3CDTF">2007-07-09T20:40:23Z</dcterms:created>
  <dcterms:modified xsi:type="dcterms:W3CDTF">2022-03-16T11:33:37Z</dcterms:modified>
</cp:coreProperties>
</file>